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1" r:id="rId2"/>
    <p:sldId id="289" r:id="rId3"/>
    <p:sldId id="295" r:id="rId4"/>
    <p:sldId id="278" r:id="rId5"/>
    <p:sldId id="307" r:id="rId6"/>
    <p:sldId id="291" r:id="rId7"/>
    <p:sldId id="284" r:id="rId8"/>
    <p:sldId id="305" r:id="rId9"/>
    <p:sldId id="303" r:id="rId10"/>
    <p:sldId id="298" r:id="rId11"/>
    <p:sldId id="300" r:id="rId12"/>
    <p:sldId id="302" r:id="rId13"/>
    <p:sldId id="299" r:id="rId14"/>
    <p:sldId id="282" r:id="rId15"/>
    <p:sldId id="301" r:id="rId16"/>
    <p:sldId id="287" r:id="rId17"/>
    <p:sldId id="285" r:id="rId18"/>
    <p:sldId id="265" r:id="rId19"/>
  </p:sldIdLst>
  <p:sldSz cx="12192000" cy="6858000"/>
  <p:notesSz cx="6858000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AC4"/>
    <a:srgbClr val="B6C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559" autoAdjust="0"/>
  </p:normalViewPr>
  <p:slideViewPr>
    <p:cSldViewPr snapToGrid="0">
      <p:cViewPr varScale="1">
        <p:scale>
          <a:sx n="75" d="100"/>
          <a:sy n="75" d="100"/>
        </p:scale>
        <p:origin x="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47089-D137-4AF0-9586-98B629F62CFC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06B86-17FE-4303-AD30-63043474C3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09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Presentasjon av meg – selvutnevnt lokalmat entusiast. Over snittet opptatt av mat. </a:t>
            </a:r>
          </a:p>
          <a:p>
            <a:endParaRPr lang="nb-NO" dirty="0"/>
          </a:p>
          <a:p>
            <a:r>
              <a:rPr lang="nb-NO" dirty="0"/>
              <a:t>Mange år i TINE, ansvaret for </a:t>
            </a:r>
            <a:r>
              <a:rPr lang="nb-NO" dirty="0" err="1"/>
              <a:t>salgs-og</a:t>
            </a:r>
            <a:r>
              <a:rPr lang="nb-NO" dirty="0"/>
              <a:t> markedskampanjer/matgledekampanje. </a:t>
            </a:r>
          </a:p>
          <a:p>
            <a:endParaRPr lang="nb-NO" dirty="0"/>
          </a:p>
          <a:p>
            <a:r>
              <a:rPr lang="nb-NO" dirty="0"/>
              <a:t>Fiskeriutsending i Tyskland / Hamburg med ansvaret for norsk sjømat. </a:t>
            </a:r>
          </a:p>
          <a:p>
            <a:endParaRPr lang="nb-NO" dirty="0"/>
          </a:p>
          <a:p>
            <a:r>
              <a:rPr lang="nb-NO" dirty="0"/>
              <a:t>Nå gründer, og blant annet ansvaret for </a:t>
            </a:r>
            <a:r>
              <a:rPr lang="nb-NO" dirty="0" err="1"/>
              <a:t>lokalmatnettverkes</a:t>
            </a:r>
            <a:r>
              <a:rPr lang="nb-NO" dirty="0"/>
              <a:t> studien på Romerike. Jobber sammen med IG / Runar er eier av studien.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808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Jeg starter overordnet </a:t>
            </a:r>
          </a:p>
          <a:p>
            <a:r>
              <a:rPr lang="nb-NO" dirty="0"/>
              <a:t>- IG </a:t>
            </a:r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Innovasjon Gardermoen</a:t>
            </a:r>
          </a:p>
          <a:p>
            <a:pPr lvl="1"/>
            <a:r>
              <a:rPr lang="nb-NO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Samarbeid regionalt kan bidra til mer verdiskaping - kan skape merverdi og kraft</a:t>
            </a:r>
          </a:p>
          <a:p>
            <a:pPr lvl="1"/>
            <a:r>
              <a:rPr lang="nb-NO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 må antas at et økt fokus på å etablere nettverk og klynger vil ha en positiv effekt på å skape flere arbeidsplasser og også andre typer arbeidsplasser.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Regjeringens </a:t>
            </a:r>
            <a:r>
              <a:rPr lang="nb-NO" dirty="0" err="1"/>
              <a:t>satning</a:t>
            </a:r>
            <a:r>
              <a:rPr lang="nb-NO" dirty="0"/>
              <a:t>, </a:t>
            </a:r>
            <a:r>
              <a:rPr lang="nb-NO" dirty="0" err="1"/>
              <a:t>feb</a:t>
            </a:r>
            <a:r>
              <a:rPr lang="nb-NO" dirty="0"/>
              <a:t> i år – sier også </a:t>
            </a:r>
            <a:r>
              <a:rPr lang="nb-NO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Dersom vi skal lykkes med å bygge en sterk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matnasjon</a:t>
            </a:r>
            <a:r>
              <a:rPr lang="nb-NO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må arbeidet forankres godt regionalt. Strategien samler og synliggjør koblinger mellom næringspolitikken på matområdet og helse- og folkehelsepolitikken.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FN bærekraftmål. Det handler blant annet om mat, helse og bærekraftig produksjon</a:t>
            </a:r>
          </a:p>
          <a:p>
            <a:r>
              <a:rPr lang="nb-NO" sz="1200" dirty="0">
                <a:solidFill>
                  <a:srgbClr val="2A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Trender. </a:t>
            </a:r>
            <a:r>
              <a:rPr lang="nb-NO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Salget av lokalmat og drikke i dagligvarehandelen har hatt en kraftig økning i 2020. Hittil i år er det omsatt lokalmat og drikke for nær 12 milliarder i butikk. Det er en økningen på hele 12,6 prosent sammenlignet med 2019.</a:t>
            </a:r>
            <a:endParaRPr lang="nb-NO" sz="1200" dirty="0">
              <a:solidFill>
                <a:srgbClr val="2A2B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200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digitalisering – gir mulighet for nye kundegrupper, kanaler og løsninger. </a:t>
            </a:r>
            <a:r>
              <a:rPr lang="nb-NO" sz="1200" b="0" i="0" dirty="0" err="1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Rekoringen</a:t>
            </a:r>
            <a:r>
              <a:rPr lang="nb-NO" sz="1200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har sin plattform på </a:t>
            </a:r>
            <a:r>
              <a:rPr lang="nb-NO" sz="1200" b="0" i="0" dirty="0" err="1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nb-NO" sz="1200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(kan være risikofylt å ikke ha sin egen) andre har apper, eller nettbutikker.  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I tillegg kan lokalmatnettverk skape Mangfold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Lokalmat - Mat- og drikkeprodukter med en lokal identitet/særegen opprinnelse eller spesielle kvaliteter knyttet til produksjonsmetode, tradisjon eller produkthistorie.» - matmerk.no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379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Visste dere at norske forbrukere har flest dagligvarebutikker i verden? Hva betyr det for sortimentet i hylla? Veldig smalt sortiment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Visste dere at andelen av lavpris butikker er nesten 70%? Billig, billig, billig – Kiwi - vi gir oss aldri på pris.  Et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kriterie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pris. Kvalitet blir ikke nevnt. Blir det mangfold av det? Nei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Visste dere at tilgjengelighet er det første kriteriet forbrukere handler på? Da holder det ikke med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rekoring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hver 14 dag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020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Distribusjon og </a:t>
            </a:r>
            <a:r>
              <a:rPr lang="nb-NO" dirty="0" err="1"/>
              <a:t>tilgjenglighet</a:t>
            </a:r>
            <a:r>
              <a:rPr lang="nb-NO" dirty="0"/>
              <a:t> er et viktig </a:t>
            </a:r>
            <a:r>
              <a:rPr lang="nb-NO" dirty="0" err="1"/>
              <a:t>kriterie</a:t>
            </a:r>
            <a:r>
              <a:rPr lang="nb-NO" dirty="0"/>
              <a:t> for å lykkes.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Mange lokalmatnettverk i dag som vi kan dra lærdom av . Jeg har snakket med noen av. Noen har lykkes.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ser at andre nettverk har sett og opplevd fordeler som dette. Noe er hentet fra en forskning Hanen gjorde. Hvordan skape Bærekraftige lokalmatnettverk?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Finnes også noe trusler og risikoer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066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 er nok av muligheter til at dette nettverket skal lykkes</a:t>
            </a:r>
          </a:p>
          <a:p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Forenkling og tilgjengeliggjøring</a:t>
            </a:r>
          </a:p>
          <a:p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Merkevarebygging og identitet  </a:t>
            </a:r>
          </a:p>
          <a:p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Økt k</a:t>
            </a:r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ompetanse</a:t>
            </a:r>
          </a:p>
          <a:p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Samarbeidsevne </a:t>
            </a:r>
          </a:p>
          <a:p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Innovasjonsevne</a:t>
            </a:r>
          </a:p>
          <a:p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Konkurranseposisjon</a:t>
            </a:r>
          </a:p>
          <a:p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Lønnsomhet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Raviner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Med Asbjørnsen og Moe på kjøkkenet: I flere av folkeeventyrene finner vi typiske eksempler på den konservative bondekosten. I eventyret om «Smørbukk» blir det kokt sodd, i eventyret om «Mumle Gåsegg» er menyen sild, velling, graut og melk. I «En aftenstund i proprietærkjøkkenet» (fra Gjerdrum) får treskerne servert </a:t>
            </a:r>
            <a:r>
              <a:rPr lang="nb-NO" dirty="0" err="1"/>
              <a:t>hardstampa</a:t>
            </a:r>
            <a:r>
              <a:rPr lang="nb-NO" dirty="0"/>
              <a:t> graut til aftensmat.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Historiefortelling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78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Kilde: Enkel markedsundersøkelse gjennomført i et utvalg på Romerike i april 21. 11 respondenter.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Hva kan nettverket gjøre for produsentene</a:t>
            </a:r>
          </a:p>
          <a:p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Øke omsetningen og selge mer varer</a:t>
            </a:r>
          </a:p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Finne nye lokalmat kunder</a:t>
            </a:r>
          </a:p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Arena for å bygge nettverk</a:t>
            </a:r>
          </a:p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Øke verdien og ta ut en høyere pris</a:t>
            </a:r>
          </a:p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Øke antall sysselsatte</a:t>
            </a:r>
          </a:p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 samlet på et sted – enkelt for kunden</a:t>
            </a:r>
          </a:p>
          <a:p>
            <a:pPr algn="l"/>
            <a:r>
              <a:rPr lang="nb-NO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Sparer tid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Bidrar til kompetanseheving og økt omsetning– samarbeid er viktig • Rimelig å anta at bedriftsnettverk gir vekstkraft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Noen som så debatten – brødet som koster 35kr i butikken får bonden 1,90 av resten får industri og butikk – eller kålroten 1kg kålrot gir bonden 12kr men etter å ha kjørt lastebil og blitt flyttet noen ganger koster den 25kr i butikk.. fra bonde direkte til forbruker (</a:t>
            </a:r>
            <a:r>
              <a:rPr lang="nb-NO" dirty="0" err="1"/>
              <a:t>reko</a:t>
            </a:r>
            <a:r>
              <a:rPr lang="nb-NO" dirty="0"/>
              <a:t>) og alt samlet på et sted – tilgjengelighet. Kunden kan for alle del også være Thon hotell airport </a:t>
            </a:r>
            <a:r>
              <a:rPr lang="nb-NO" dirty="0" err="1"/>
              <a:t>f.eks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2083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Jeg mener derfor det ligger mange muligheter i at </a:t>
            </a:r>
            <a:r>
              <a:rPr lang="nb-NO" dirty="0" err="1"/>
              <a:t>Romeriksmat</a:t>
            </a:r>
            <a:r>
              <a:rPr lang="nb-NO" dirty="0"/>
              <a:t> kan lykkes og at nettverket kan bygge lokalmatnæringen.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Bærekraftige lokalmatnettverk, </a:t>
            </a:r>
            <a:r>
              <a:rPr lang="nb-NO" dirty="0" err="1"/>
              <a:t>næringsorganisajonen</a:t>
            </a:r>
            <a:r>
              <a:rPr lang="nb-NO" dirty="0"/>
              <a:t> hanen. Det finnes både en håndbok og en optimal </a:t>
            </a:r>
            <a:r>
              <a:rPr lang="nb-NO" dirty="0" err="1"/>
              <a:t>forretninsmodell</a:t>
            </a:r>
            <a:r>
              <a:rPr lang="nb-NO" dirty="0"/>
              <a:t> basert på denne forskningen.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historifortellig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Hvordan kan nettverket utvikle lokalmatnæringen her på </a:t>
            </a:r>
            <a:r>
              <a:rPr lang="nb-NO" dirty="0" err="1"/>
              <a:t>romerike</a:t>
            </a:r>
            <a:endParaRPr lang="nb-NO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Profesjonelt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Fusjoner, fellesforetak, strategiske analyser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Ekspertise i felt som markedsføring og salg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Gå inn i nye markedssegmenter som kan generere fortjeneste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Stolthet til mat fra Romerike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tabilt og forutsigbart marked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Nettverk og kompetansemiljø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Viktig at kommunen tar en rolle, både i forhold til innkjøp og matkunnskap, at næringslivet heier.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Et lokalmatnettverk kan gi mange muligheter for en kommune og regionen, samarbeide med reiseliv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håper at vi kan jobbe videre med </a:t>
            </a:r>
            <a:r>
              <a:rPr lang="nb-NO" dirty="0" err="1"/>
              <a:t>netteverket</a:t>
            </a:r>
            <a:r>
              <a:rPr lang="nb-NO" dirty="0"/>
              <a:t> til et for og hovedprosjekt, men det fordrer at vi har et kritisk masse med produsenter og foredlere som ønsker å gå inn i et samvirke. Vi må få til det!!!!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Mangfold – vi kan skape matglede – </a:t>
            </a:r>
            <a:r>
              <a:rPr lang="nb-NO" dirty="0" err="1"/>
              <a:t>pg</a:t>
            </a:r>
            <a:r>
              <a:rPr lang="nb-NO" dirty="0"/>
              <a:t> mer matlyst enn fiskepinner med billig fisk, dobbel/trippel fryst og transportert verden rundt – skulle være enkelt å skape noe som er mer bærekraftig enn det.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247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Formålet med å gjennomføre forstudien er å danne et beslutningsgrunnlag for bedriftene, og analysere potensialet i et framtidig innovasjonsprosjekt</a:t>
            </a:r>
          </a:p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Målet er å få oversikt over ambisjonsnivået og behovene til produsentene i regionen, og forstå hvordan det kan løses. </a:t>
            </a:r>
          </a:p>
          <a:p>
            <a:pPr>
              <a:spcBef>
                <a:spcPts val="2250"/>
              </a:spcBef>
            </a:pPr>
            <a:endParaRPr lang="nb-NO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Fremdrift</a:t>
            </a:r>
          </a:p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 - kartlegging og informasjon</a:t>
            </a:r>
          </a:p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 - utvikle, rekruttere og gjennomføre markedsundersøkelsen</a:t>
            </a:r>
          </a:p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Sept./okt. - i</a:t>
            </a:r>
            <a:r>
              <a:rPr lang="nb-NO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dentifisere hva som er felles i nettverket, vurdere samarbeidspotensialet, konkretisere ideen</a:t>
            </a:r>
            <a:endParaRPr lang="nb-NO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Oktober - v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urdere kompetansebehov i for- og hovedprosjekt. Vurdere hvilke investeringsbehov vi har, og hvordan det skal finansieres. </a:t>
            </a: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Rapport til nettverket og Innovasjon Norge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Primo November – planlegger en </a:t>
            </a: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felles samling</a:t>
            </a:r>
            <a:endParaRPr lang="nb-NO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endParaRPr lang="nb-NO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025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Spørsmål eller kommentarer?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9944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</a:t>
            </a:r>
            <a:r>
              <a:rPr lang="nb-NO" dirty="0" err="1"/>
              <a:t>romerike</a:t>
            </a:r>
            <a:r>
              <a:rPr lang="nb-NO" dirty="0"/>
              <a:t> det…</a:t>
            </a:r>
          </a:p>
          <a:p>
            <a:r>
              <a:rPr lang="nb-NO" dirty="0"/>
              <a:t>Med så oppfordrer jeg dere til å tenke over – </a:t>
            </a:r>
            <a:r>
              <a:rPr lang="nb-NO"/>
              <a:t>hvor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195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  <a:p>
            <a:pPr marL="171450" indent="-171450">
              <a:spcBef>
                <a:spcPts val="225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Kort om forstudie </a:t>
            </a:r>
          </a:p>
          <a:p>
            <a:pPr marL="171450" indent="-171450">
              <a:spcBef>
                <a:spcPts val="2250"/>
              </a:spcBef>
              <a:buFontTx/>
              <a:buChar char="-"/>
            </a:pPr>
            <a:endParaRPr lang="nb-NO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225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Hvilke ringvirkninger et slik lokalmatnettverk kan gi</a:t>
            </a:r>
          </a:p>
          <a:p>
            <a:pPr marL="171450" indent="-171450">
              <a:spcBef>
                <a:spcPts val="2250"/>
              </a:spcBef>
              <a:buFontTx/>
              <a:buChar char="-"/>
            </a:pPr>
            <a:endParaRPr lang="nb-NO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225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Hva, hvorfor og hvordan nettverket kan utvikle lokalmatnæringen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11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Her reklameres det for skikkelige råvarer, men ikke hvordan fiskepinnene har havnet i en frysedisk nær deg. </a:t>
            </a:r>
          </a:p>
          <a:p>
            <a:r>
              <a:rPr lang="nb-NO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De skikkelige råvarene er billig hvitfisk fra Stillehavet - Alaska </a:t>
            </a:r>
            <a:r>
              <a:rPr lang="nb-NO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pollock</a:t>
            </a:r>
            <a:r>
              <a:rPr lang="nb-NO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 Den fryste fisken fra trålerne fraktes til det amerikanske fastlandet, sendes deretter i gigantiske containerskip til havnene Rotterdam eller Le Havre. Derfra fraktes fisken videre til fabrikker i Frankrike, Tyskland, Polen eller Estland.</a:t>
            </a:r>
            <a:br>
              <a:rPr lang="nb-NO" dirty="0"/>
            </a:br>
            <a:r>
              <a:rPr lang="nb-NO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Her tines og foredles den billige hvitfisken til fiskepinner, fiskegrateng og annen fiskemat, før den igjen fryses og ferden går videre til et lager i Moss.</a:t>
            </a:r>
            <a:br>
              <a:rPr lang="nb-NO" dirty="0"/>
            </a:br>
            <a:r>
              <a:rPr lang="nb-NO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Er dette matlyst?  Så langt unna lokalmat du kommer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110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gjennomfører altså en forstudie for lokalmatnettverk for </a:t>
            </a:r>
            <a:r>
              <a:rPr lang="nb-NO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Romeriksmat</a:t>
            </a:r>
            <a:endParaRPr lang="nb-NO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bakgrunn for initiativet er Innovasjon Gardermoens strategiske næringsplan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Innovasjon Norge finansierer studien 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 er midt i studiet, og markedsundersøkelsen er sendt ut til </a:t>
            </a:r>
            <a:r>
              <a:rPr lang="nb-NO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 produsenter og foredlere. August – oktober. Presentasjon av resultatene i november</a:t>
            </a: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2250"/>
              </a:spcBef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Bedriftsnettverk. 3 ulike faser: 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vi målsetter også videre et, </a:t>
            </a: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Forprosjekt og 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Hovedprosjekt</a:t>
            </a:r>
          </a:p>
          <a:p>
            <a:pPr>
              <a:spcBef>
                <a:spcPts val="2250"/>
              </a:spcBef>
            </a:pPr>
            <a:endParaRPr lang="nb-NO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Februar/Mars - på bakgrunn av Innovasjon Gardermoens strategiske næringsplan inviteres produsenter og annet nettverk til et oppstartsmøte i mars. Flere nettverksmøter arrangeres.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 - en enkel markedsundersøkelse gjennomføres for å legge et grunnlag for om vi skal jobbe videre med temaet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- introduksjonsmøte med Innovasjon Norge og avklaring med produsentnettverket </a:t>
            </a: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 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søknad skal sendes</a:t>
            </a:r>
            <a:endParaRPr lang="nb-NO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 – fullfinansiering av forstudie innvilges 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 - o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ppstart av forstudien og kartlegging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 – gjennomføring av markedsundersøkelse</a:t>
            </a:r>
            <a:endParaRPr lang="nb-NO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dirty="0"/>
              <a:t>Innovasjon </a:t>
            </a:r>
            <a:r>
              <a:rPr lang="nb-NO" dirty="0" err="1"/>
              <a:t>norge</a:t>
            </a:r>
            <a:r>
              <a:rPr lang="nb-NO" dirty="0"/>
              <a:t> - bedriftsnettverk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154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08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95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Media – juni RB</a:t>
            </a:r>
          </a:p>
          <a:p>
            <a:r>
              <a:rPr lang="nb-NO" dirty="0"/>
              <a:t>Kanskje noen som så dette?</a:t>
            </a:r>
          </a:p>
          <a:p>
            <a:r>
              <a:rPr lang="nb-NO" dirty="0"/>
              <a:t>Gjennomføring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Kartlegge hvilken forskning og analyser som er gjort på lokalmat, og hvordan utnytte dette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Samtale med produsentnettverk som har lykkes (Røros mat) og nettverk som ikke har lykkes (Hurdal Mat)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Kartlegge styrker og svakheter, muligheter og risikoelementer  (SWOT)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Utvikle, rekruttere og gjennomføre en større markedsundersøkelse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Identifisere hva som er felles i nettverket, vurdere samarbeidspotensialet og konkretisere ideen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Undersøke hvilket geografisk marked </a:t>
            </a:r>
            <a:r>
              <a:rPr lang="nb-NO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Romeriksmat</a:t>
            </a: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skal dekke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på mulige kalkyler og forretningsmodell for løsningen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Vurdere tekniske forutsetninger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Snakke med kunder og gjennomgå hvilke samarbeidspartnere som må på plass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Identifisere hvilke positive miljø- og samfunnseffekter prosjektet vil ha</a:t>
            </a:r>
          </a:p>
          <a:p>
            <a:pPr>
              <a:spcBef>
                <a:spcPts val="2250"/>
              </a:spcBef>
            </a:pPr>
            <a:r>
              <a:rPr lang="nb-NO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Vurdere kompetansebehov i hovedprosjekt og hvordan prosjektet skal styres. Vurdere hvilke investeringsbehov vi har i for- og hovedprosjektet, og hvordan det skal finansieres.  </a:t>
            </a:r>
          </a:p>
          <a:p>
            <a:pPr>
              <a:spcBef>
                <a:spcPts val="2250"/>
              </a:spcBef>
            </a:pPr>
            <a:endParaRPr lang="nb-NO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05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Ramnes september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434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RB nov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06B86-17FE-4303-AD30-63043474C38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8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40593-1D91-4E28-83A7-73CCFCD22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85E0D8-3274-4F36-8D52-FA22F42CC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50F9ED-ABB0-4B90-B191-CE93A5B3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A1E529-F2CE-460B-8A89-10C99EC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3ADA3A-2FC7-42B8-AC42-CEE49C95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37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A2F2BB-BA25-44EE-A695-7F1ED6EB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3A70BF1-44F1-4BBA-9DB4-4C9575173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BE97FE6-4627-4977-BB53-7E024486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793AB6-51A7-432B-8576-392DB705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BBFCBA-6963-4476-B451-F4E6CFEC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652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F035F45-D2FC-434C-B0E2-692597F8E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3B559EF-B542-4DE7-B546-B5BB56863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86D0E0-D0D2-46FB-AFE4-FBA430C4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113756-E907-42AB-AD96-9E440224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0CBE60-574C-403D-A2AD-6B46C35C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12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F4D43E-0462-4A9C-9583-8D44DA94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55A68C-F81E-4201-8D26-61B717AC2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79E50F-5198-4BFB-93C5-F98AC387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7DA55F-5911-439E-89A2-BCACB213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336DEE-CC3D-4F37-A890-9F1204CC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85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A2222-AE18-4AEE-9AEF-0EA47B6F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9C9D561-0EBF-4E8C-A9EB-A80745A4D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46F33E-4FE4-49F6-AF9D-0A0065D04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54122A-2477-49AF-914F-DBA86E56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55B5B5-238E-447F-835D-D64A5983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823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9FE9AC-1853-4677-AF12-A8AB9197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87C629-0CE4-40C1-AA21-008340E42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BFB1D27-6492-468C-B1E7-86C357CE7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50440EC-2CB0-482A-BB66-13EF169E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3CAE1C6-26ED-4249-A762-40CD6463B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EA6D2DA-2A37-4E14-A267-99EF28B6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607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1D473E-BE87-4503-A8AC-D9781DAB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6C9540-8B0F-400F-9DE6-8D53A626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229C4A1-62A4-4F2B-B278-5C5D6DF1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1AC95E7-CDD7-4FEC-BD04-3C15B4B17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FEF1C76-58C1-4EC3-9212-5868251FD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BC3C33B-0BA2-4DAC-B7C1-8FA9202D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F11DA46-10FB-47D0-BCD4-3291DE90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5EA4B58-96F8-4D6E-8668-1831DC21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62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218EFB-F5E0-4485-B7AE-556EEC93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4A3CDA3-D6D0-45E7-9EE3-432B86FF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8E2B82-BE30-4A64-894E-3EF64562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2844BC2-0072-4AB7-A394-DC8FCCD0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726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49703A6-9800-4564-9B84-7BF9686B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B6A326-5EE8-40D8-946A-299C6D36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855048-67D9-4AAE-AF8D-B4097546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655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56813B-2AC8-4407-BE1D-6C79753F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42C3D7-7683-40D1-AB9B-DFC7FCE5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43551A6-D516-461D-BCBA-439300F5D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6C4ED8-7505-4E92-8822-42F91F72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EFED00-489C-4C4D-AF03-103C101F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618466-55E6-4966-86CC-4BBE933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47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9BD9BF-1B95-4EEE-ADE8-E806E729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5CBCFC9-79F7-4D01-B90E-BB1B5D1AF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0302B07-843A-46F5-8472-0119F63D9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25A499A-CC33-4CCA-A8E2-4E1A60811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29E3370-BE33-4BE9-8B95-583E0C1C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E38D7A-5C28-4AAB-9F7D-A66E9AFE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74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824CD23-9193-4BF2-8EE5-3FDE1942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3120C9-EAB9-4BC3-AAF7-906C4F710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B3A032-D262-4910-A97B-5D2B5FAF1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ECFF6-FA86-4DA0-8FE8-96FE7FD89226}" type="datetimeFigureOut">
              <a:rPr lang="nb-NO" smtClean="0"/>
              <a:t>15.02.2022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CC2FFE-3FFD-4625-B1A6-5C4855B0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7F145-B092-4010-94E0-697E7594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CB496-AE80-44B4-8331-41B2F6B2EE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928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FB15C1-EB07-4B3C-AB57-91CFF8894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33" y="288601"/>
            <a:ext cx="11786370" cy="2420736"/>
          </a:xfrm>
        </p:spPr>
        <p:txBody>
          <a:bodyPr>
            <a:noAutofit/>
          </a:bodyPr>
          <a:lstStyle/>
          <a:p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Lokalmat fra Romerike </a:t>
            </a:r>
            <a:br>
              <a:rPr lang="nb-NO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hvordan nettverk kan utvikle lokalmatnæringen</a:t>
            </a: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E85AD4-CECE-405C-8B82-294A8783B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365" y="1413933"/>
            <a:ext cx="10548731" cy="1456267"/>
          </a:xfrm>
        </p:spPr>
        <p:txBody>
          <a:bodyPr>
            <a:normAutofit/>
          </a:bodyPr>
          <a:lstStyle/>
          <a:p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Lily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Club, 17.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2022. Gitte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Hannemann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Mollan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70172BA-DDA5-4AED-A1C0-2B1FEB690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36" y="6105253"/>
            <a:ext cx="1233467" cy="6081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1F0DD9B-0FF5-4E14-8191-F0C88C951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23" t="8838" r="2170" b="9824"/>
          <a:stretch/>
        </p:blipFill>
        <p:spPr>
          <a:xfrm>
            <a:off x="3217329" y="2709337"/>
            <a:ext cx="5791978" cy="38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35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-24108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Lokalmat - ringvirkninger for næringslivet, og hva betyr det for samfunnet forøvrig?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6505"/>
            <a:ext cx="10515600" cy="4501257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Innovasjon Gardermoen</a:t>
            </a:r>
          </a:p>
          <a:p>
            <a:pPr lvl="1"/>
            <a:r>
              <a:rPr lang="nb-NO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Samarbeid regionalt </a:t>
            </a:r>
          </a:p>
          <a:p>
            <a:pPr lvl="1"/>
            <a:r>
              <a:rPr lang="nb-NO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Skape flere arbeidsplasser og også andre typer arbeidsplasser</a:t>
            </a:r>
          </a:p>
          <a:p>
            <a:r>
              <a:rPr lang="nb-NO" sz="3200" dirty="0">
                <a:solidFill>
                  <a:srgbClr val="2A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Regjeringens strategi «</a:t>
            </a:r>
            <a:r>
              <a:rPr lang="nb-NO" sz="3200" dirty="0" err="1">
                <a:solidFill>
                  <a:srgbClr val="2A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Matnasjonen</a:t>
            </a:r>
            <a:r>
              <a:rPr lang="nb-NO" sz="3200" dirty="0">
                <a:solidFill>
                  <a:srgbClr val="2A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Norge»</a:t>
            </a:r>
          </a:p>
          <a:p>
            <a:r>
              <a:rPr lang="nb-NO" sz="3200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FN bærekraftmål</a:t>
            </a:r>
          </a:p>
          <a:p>
            <a:r>
              <a:rPr lang="nb-NO" sz="3200" dirty="0">
                <a:solidFill>
                  <a:srgbClr val="2A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Trender – økende interesse for lokalmat</a:t>
            </a:r>
          </a:p>
          <a:p>
            <a:r>
              <a:rPr lang="nb-NO" sz="3200" b="0" i="0" dirty="0">
                <a:solidFill>
                  <a:srgbClr val="2A2B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Økt digitalisering</a:t>
            </a:r>
            <a:endParaRPr lang="nb-NO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6B48FAB-469A-4816-90F4-D90CBB295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93" y="3775413"/>
            <a:ext cx="2391584" cy="167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4F34ABF-FD08-48D3-A09F-3EA683329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526" y="1891431"/>
            <a:ext cx="1965251" cy="179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476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-24108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974" y="1743778"/>
            <a:ext cx="10515600" cy="1325563"/>
          </a:xfrm>
        </p:spPr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Visste dere at Norge har flest dagligvarebutikker pr innbygger i verden?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49F1F8A7-228A-4E88-BBBC-560CAC816633}"/>
              </a:ext>
            </a:extLst>
          </p:cNvPr>
          <p:cNvSpPr txBox="1">
            <a:spLocks/>
          </p:cNvSpPr>
          <p:nvPr/>
        </p:nvSpPr>
        <p:spPr>
          <a:xfrm>
            <a:off x="1245780" y="22895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Visste dere at andelen av lavpris butikker er nesten 70%?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D6FF800C-119D-42FC-98BE-D49741E17C11}"/>
              </a:ext>
            </a:extLst>
          </p:cNvPr>
          <p:cNvSpPr txBox="1">
            <a:spLocks/>
          </p:cNvSpPr>
          <p:nvPr/>
        </p:nvSpPr>
        <p:spPr>
          <a:xfrm>
            <a:off x="1245787" y="27999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Visste dere at tilgjengelighet er det første kriteriet forbrukere handler på?</a:t>
            </a:r>
          </a:p>
        </p:txBody>
      </p:sp>
    </p:spTree>
    <p:extLst>
      <p:ext uri="{BB962C8B-B14F-4D97-AF65-F5344CB8AC3E}">
        <p14:creationId xmlns:p14="http://schemas.microsoft.com/office/powerpoint/2010/main" val="398123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-24108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49" y="737928"/>
            <a:ext cx="10515600" cy="1325563"/>
          </a:xfrm>
        </p:spPr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Lokalmatnettverk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686"/>
            <a:ext cx="10515600" cy="450125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nb-NO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nb-NO" sz="9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C26DA9F-4D64-4675-9446-08D46C774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29"/>
          <a:stretch/>
        </p:blipFill>
        <p:spPr>
          <a:xfrm>
            <a:off x="7278360" y="386046"/>
            <a:ext cx="4786535" cy="227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29FCE95-D40F-4099-8DA0-268E251B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95"/>
          <a:stretch/>
        </p:blipFill>
        <p:spPr>
          <a:xfrm>
            <a:off x="119154" y="2777915"/>
            <a:ext cx="4080705" cy="1816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C12FD66-0971-406F-9B2F-6661243344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30"/>
          <a:stretch/>
        </p:blipFill>
        <p:spPr>
          <a:xfrm>
            <a:off x="7278361" y="2732072"/>
            <a:ext cx="4792650" cy="221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5D0CD84-2CE9-4E75-A16F-C986D4AFE8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21"/>
          <a:stretch/>
        </p:blipFill>
        <p:spPr>
          <a:xfrm>
            <a:off x="119154" y="4656988"/>
            <a:ext cx="4080705" cy="194252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041CFDF-1E2B-4F29-86FA-9778F9E136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50"/>
          <a:stretch/>
        </p:blipFill>
        <p:spPr>
          <a:xfrm>
            <a:off x="4366006" y="2729196"/>
            <a:ext cx="4537287" cy="186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CFCEEB1-25B4-4D22-B9A6-BE4D7932A1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999"/>
          <a:stretch/>
        </p:blipFill>
        <p:spPr>
          <a:xfrm>
            <a:off x="4366006" y="4656685"/>
            <a:ext cx="4537287" cy="194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20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-24108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5326" cy="1325563"/>
          </a:xfrm>
        </p:spPr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Hvorfor blir man sterkere sammen?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687"/>
            <a:ext cx="10515600" cy="450125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nb-NO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Forenkling og tilgjengeliggjøring</a:t>
            </a:r>
          </a:p>
          <a:p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Merkevarebygging og identitet  </a:t>
            </a:r>
          </a:p>
          <a:p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Økt k</a:t>
            </a:r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ompetanse</a:t>
            </a:r>
          </a:p>
          <a:p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Samarbeidsevne </a:t>
            </a:r>
          </a:p>
          <a:p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Innovasjonsevne</a:t>
            </a:r>
          </a:p>
          <a:p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Konkurranseposisjon</a:t>
            </a:r>
          </a:p>
          <a:p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Lønnsomhet</a:t>
            </a:r>
          </a:p>
          <a:p>
            <a:pPr marL="0" indent="0">
              <a:buNone/>
            </a:pPr>
            <a:endParaRPr lang="nb-NO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nb-NO" sz="9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pic>
        <p:nvPicPr>
          <p:cNvPr id="3074" name="Picture 2" descr="Smørbukk av Peter Christen Asbjørnsen (Nedlastbar lydbok) | NorskeSerier">
            <a:extLst>
              <a:ext uri="{FF2B5EF4-FFF2-40B4-BE49-F238E27FC236}">
                <a16:creationId xmlns:a16="http://schemas.microsoft.com/office/drawing/2014/main" id="{B2D94D80-E3CB-4D48-AD8A-B6B51754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136" y="2182951"/>
            <a:ext cx="2594727" cy="259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6DAFC5A-ADC8-4F32-86B1-2A32D2C81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082" y="3046463"/>
            <a:ext cx="2069140" cy="173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13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-24108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 kan nettverket gjøre for produsentene?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686"/>
            <a:ext cx="10515600" cy="4501257"/>
          </a:xfrm>
        </p:spPr>
        <p:txBody>
          <a:bodyPr>
            <a:normAutofit/>
          </a:bodyPr>
          <a:lstStyle/>
          <a:p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Øke omsetningen og selge mer varer</a:t>
            </a:r>
          </a:p>
          <a:p>
            <a:pPr algn="l"/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Finne nye lokalmat kunder</a:t>
            </a:r>
          </a:p>
          <a:p>
            <a:pPr algn="l"/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Arena for å bygge nettverk</a:t>
            </a:r>
          </a:p>
          <a:p>
            <a:pPr algn="l"/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Øke verdien og ta ut en høyere pris</a:t>
            </a:r>
          </a:p>
          <a:p>
            <a:pPr algn="l"/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Øke antall sysselsatte</a:t>
            </a:r>
          </a:p>
          <a:p>
            <a:pPr algn="l"/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 samlet på et sted – enkelt for kunden</a:t>
            </a:r>
          </a:p>
          <a:p>
            <a:pPr algn="l"/>
            <a:r>
              <a:rPr lang="nb-NO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Sparer tid</a:t>
            </a:r>
          </a:p>
          <a:p>
            <a:pPr marL="0" indent="0" algn="l">
              <a:buNone/>
            </a:pPr>
            <a:endParaRPr lang="nb-NO" sz="9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87A958A-2644-4392-AEF5-E139F801B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80" y="1927178"/>
            <a:ext cx="1879163" cy="334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ECF7C16-5EC5-4D28-9CFF-6F0237C956C4}"/>
              </a:ext>
            </a:extLst>
          </p:cNvPr>
          <p:cNvSpPr/>
          <p:nvPr/>
        </p:nvSpPr>
        <p:spPr>
          <a:xfrm>
            <a:off x="482600" y="3327400"/>
            <a:ext cx="6883400" cy="778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17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-24108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Hvordan kan nettverket utvikle lokalmatnæringen her på Romerike?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937"/>
            <a:ext cx="10515600" cy="3491160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Profesjonelt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Fusjoner, fellesforetak, strategiske analyser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Ekspertise i felt som markedsføring og salg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Gå inn i nye markedssegmenter som kan generere fortjeneste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Stolthet til mat fra Romerike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tabilt og forutsigbart marked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Nettverk og kompetansemiljø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b-NO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nb-NO" sz="9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7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640436-3B98-4E5B-9B90-BFAE9B22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C91809E-8143-4DF2-8CFD-4633B3C64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132" y="2880392"/>
            <a:ext cx="6840628" cy="173129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EE0D989-09BB-4768-942E-3A9E8CF7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19" y="4796844"/>
            <a:ext cx="7173433" cy="185108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EBA4AFD-1027-4A91-9891-5CE832552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384" y="8735"/>
            <a:ext cx="6847375" cy="282123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6657CED-C206-41B8-8807-17CA4EDEB3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0" b="27306"/>
          <a:stretch/>
        </p:blipFill>
        <p:spPr>
          <a:xfrm>
            <a:off x="8825024" y="1264961"/>
            <a:ext cx="2539223" cy="153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2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5381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/>
              <a:t>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42BDF2F-FE54-4698-AA1F-1BB88029124E}"/>
              </a:ext>
            </a:extLst>
          </p:cNvPr>
          <p:cNvSpPr txBox="1"/>
          <p:nvPr/>
        </p:nvSpPr>
        <p:spPr>
          <a:xfrm>
            <a:off x="4649118" y="57907"/>
            <a:ext cx="398810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13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468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FB15C1-EB07-4B3C-AB57-91CFF8894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26771"/>
            <a:ext cx="9144000" cy="1477963"/>
          </a:xfrm>
        </p:spPr>
        <p:txBody>
          <a:bodyPr>
            <a:normAutofit/>
          </a:bodyPr>
          <a:lstStyle/>
          <a:p>
            <a:r>
              <a:rPr lang="nb-NO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Takk for oppmerksomheten!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70172BA-DDA5-4AED-A1C0-2B1FEB690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75" y="5532721"/>
            <a:ext cx="2079592" cy="102524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B374ADF-22C0-4EDB-9F67-F347D7985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05" y="300037"/>
            <a:ext cx="5094073" cy="381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51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5381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2250"/>
              </a:spcBef>
            </a:pPr>
            <a:endParaRPr lang="nb-NO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903"/>
            <a:ext cx="10515600" cy="4085962"/>
          </a:xfrm>
        </p:spPr>
        <p:txBody>
          <a:bodyPr>
            <a:normAutofit/>
          </a:bodyPr>
          <a:lstStyle/>
          <a:p>
            <a:pPr>
              <a:spcBef>
                <a:spcPts val="2250"/>
              </a:spcBef>
            </a:pPr>
            <a:endParaRPr lang="nb-NO" sz="3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r>
              <a:rPr lang="nb-NO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Forstudie og prosjektet - Lokalmat fra Romerike</a:t>
            </a:r>
          </a:p>
          <a:p>
            <a:pPr>
              <a:spcBef>
                <a:spcPts val="2250"/>
              </a:spcBef>
            </a:pPr>
            <a:r>
              <a:rPr lang="nb-NO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Hvilke ringvirkninger kan det ha for produsenten/foredleren, næringslivet og samfunnet </a:t>
            </a:r>
          </a:p>
          <a:p>
            <a:pPr>
              <a:spcBef>
                <a:spcPts val="2250"/>
              </a:spcBef>
            </a:pPr>
            <a:r>
              <a:rPr lang="nb-NO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Hva, hvorfor og hvordan kan nettverket utvikle lokalmatnæringen</a:t>
            </a:r>
          </a:p>
          <a:p>
            <a:pPr marL="0" indent="0">
              <a:spcBef>
                <a:spcPts val="2250"/>
              </a:spcBef>
              <a:buNone/>
            </a:pPr>
            <a:endParaRPr lang="nb-NO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  <a:buFontTx/>
              <a:buChar char="-"/>
            </a:pPr>
            <a:endParaRPr lang="nb-NO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800" dirty="0">
              <a:latin typeface="Arial Narrow" panose="020B0606020202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9" y="5524562"/>
            <a:ext cx="12192000" cy="1593143"/>
          </a:xfrm>
          <a:prstGeom prst="rect">
            <a:avLst/>
          </a:prstGeom>
        </p:spPr>
      </p:pic>
      <p:pic>
        <p:nvPicPr>
          <p:cNvPr id="2050" name="Picture 2" descr="Agenda and Minutes Template - Community Organisations">
            <a:extLst>
              <a:ext uri="{FF2B5EF4-FFF2-40B4-BE49-F238E27FC236}">
                <a16:creationId xmlns:a16="http://schemas.microsoft.com/office/drawing/2014/main" id="{65BCD6F9-6299-4EF6-9C95-697029B0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73" y="304590"/>
            <a:ext cx="3867131" cy="254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18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5381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2250"/>
              </a:spcBef>
              <a:buNone/>
            </a:pPr>
            <a:endParaRPr lang="nb-NO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r>
              <a:rPr lang="nb-NO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spcBef>
                <a:spcPts val="2250"/>
              </a:spcBef>
              <a:buNone/>
            </a:pPr>
            <a:r>
              <a:rPr lang="nb-NO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#fortellmeghvormatenkommerfra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pic>
        <p:nvPicPr>
          <p:cNvPr id="2050" name="Picture 2" descr="Kan være et bilde av mat">
            <a:extLst>
              <a:ext uri="{FF2B5EF4-FFF2-40B4-BE49-F238E27FC236}">
                <a16:creationId xmlns:a16="http://schemas.microsoft.com/office/drawing/2014/main" id="{2999151B-5F1B-4953-B8E6-F3C499A9F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1422990" y="276451"/>
            <a:ext cx="6858000" cy="522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FA9B56A-40BE-41AF-8821-9FB89FF054DA}"/>
              </a:ext>
            </a:extLst>
          </p:cNvPr>
          <p:cNvSpPr/>
          <p:nvPr/>
        </p:nvSpPr>
        <p:spPr>
          <a:xfrm>
            <a:off x="2073354" y="637946"/>
            <a:ext cx="1180213" cy="701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6082219-9AEC-4703-8B33-72CF31B6CC98}"/>
              </a:ext>
            </a:extLst>
          </p:cNvPr>
          <p:cNvSpPr/>
          <p:nvPr/>
        </p:nvSpPr>
        <p:spPr>
          <a:xfrm>
            <a:off x="7070656" y="1137680"/>
            <a:ext cx="1180213" cy="988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533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5381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Forstudie - Lokalmat på Romerike</a:t>
            </a:r>
            <a:endParaRPr lang="nb-NO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0938"/>
            <a:ext cx="9089161" cy="4596680"/>
          </a:xfrm>
        </p:spPr>
        <p:txBody>
          <a:bodyPr>
            <a:normAutofit/>
          </a:bodyPr>
          <a:lstStyle/>
          <a:p>
            <a:pPr>
              <a:spcBef>
                <a:spcPts val="2250"/>
              </a:spcBef>
            </a:pPr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Innovasjon Gardermoens strategiske næringsplan er bakgrunn for initiativet</a:t>
            </a:r>
          </a:p>
          <a:p>
            <a:pPr>
              <a:spcBef>
                <a:spcPts val="2250"/>
              </a:spcBef>
            </a:pPr>
            <a:r>
              <a:rPr lang="nb-NO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Innovasjon Norge fullfinansierte forstudien. Avsluttet nov/des 2021. </a:t>
            </a:r>
          </a:p>
          <a:p>
            <a:pPr>
              <a:spcBef>
                <a:spcPts val="2250"/>
              </a:spcBef>
            </a:pPr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har søkt Innovasjon Norge om 50% finansiering av forprosjekt. Planlegger gjennomføring i år (9mnd)</a:t>
            </a:r>
          </a:p>
          <a:p>
            <a:pPr>
              <a:spcBef>
                <a:spcPts val="2250"/>
              </a:spcBef>
            </a:pPr>
            <a:r>
              <a:rPr lang="nb-N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ulike faser: </a:t>
            </a:r>
            <a:r>
              <a:rPr lang="nb-NO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Forstudie, f</a:t>
            </a:r>
            <a:r>
              <a:rPr lang="nb-NO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orprosjekt og h</a:t>
            </a:r>
            <a:r>
              <a:rPr lang="nb-NO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ovedprosjekt</a:t>
            </a:r>
          </a:p>
          <a:p>
            <a:pPr>
              <a:spcBef>
                <a:spcPts val="2250"/>
              </a:spcBef>
            </a:pPr>
            <a:endParaRPr lang="nb-NO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endParaRPr lang="nb-NO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</a:pPr>
            <a:endParaRPr lang="nb-NO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250"/>
              </a:spcBef>
              <a:buNone/>
            </a:pPr>
            <a:endParaRPr lang="nb-NO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50"/>
              </a:spcBef>
              <a:buFontTx/>
              <a:buChar char="-"/>
            </a:pPr>
            <a:endParaRPr lang="nb-NO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800" dirty="0">
              <a:latin typeface="Arial Narrow" panose="020B0606020202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A2EEE56-2920-4AAE-961B-1A034E0D7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361" y="490662"/>
            <a:ext cx="1958526" cy="3481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5381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9"/>
            <a:ext cx="10515600" cy="1325563"/>
          </a:xfrm>
        </p:spPr>
        <p:txBody>
          <a:bodyPr/>
          <a:lstStyle/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Resultater forstudie oppsummert</a:t>
            </a:r>
            <a:endParaRPr lang="nb-NO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0482"/>
            <a:ext cx="11187223" cy="4622370"/>
          </a:xfrm>
        </p:spPr>
        <p:txBody>
          <a:bodyPr>
            <a:noAutofit/>
          </a:bodyPr>
          <a:lstStyle/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 produsenter/foredlere svarte på markedsundersøkelsen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Bedriftene/gårdene produserer i hovedsak: Kjøtt, grønnsaker, frukt, honning og egg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73% av bedriftene er 2 sysselsatte eller færre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er et ønske om at nettverket skal inneholde eksisterende løsninger og uforpliktende samarbeid, i tillegg til ønske om ny kompetanse og utvikling av felles varemerke og markedsføring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er et ønske om å opprettholde eksisterende salgskanaler som </a:t>
            </a:r>
            <a:r>
              <a:rPr lang="nb-NO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Reko</a:t>
            </a: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-ringen og festivaler/</a:t>
            </a:r>
            <a:r>
              <a:rPr lang="nb-NO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eventer</a:t>
            </a: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 tillegg til nye kanaler som en felles nettbutikk, </a:t>
            </a:r>
            <a:r>
              <a:rPr lang="nb-NO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Horeca</a:t>
            </a: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matkasse og felles produksjonslokale og utsalgssted</a:t>
            </a:r>
          </a:p>
          <a:p>
            <a:pPr>
              <a:spcBef>
                <a:spcPts val="2250"/>
              </a:spcBef>
            </a:pPr>
            <a:endParaRPr lang="nb-NO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800" dirty="0">
              <a:latin typeface="Arial Narrow" panose="020B0606020202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40E3B5-1CF6-48E3-A808-AC8FFB1ACD2A}"/>
              </a:ext>
            </a:extLst>
          </p:cNvPr>
          <p:cNvSpPr/>
          <p:nvPr/>
        </p:nvSpPr>
        <p:spPr>
          <a:xfrm>
            <a:off x="-7951" y="5381"/>
            <a:ext cx="12192000" cy="6858000"/>
          </a:xfrm>
          <a:prstGeom prst="rect">
            <a:avLst/>
          </a:prstGeom>
          <a:solidFill>
            <a:srgbClr val="C5DAC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2A2108-1CCF-4B0F-9117-E6AE98D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30"/>
            <a:ext cx="10515600" cy="1325563"/>
          </a:xfrm>
        </p:spPr>
        <p:txBody>
          <a:bodyPr/>
          <a:lstStyle/>
          <a:p>
            <a:pPr>
              <a:spcBef>
                <a:spcPts val="2250"/>
              </a:spcBef>
            </a:pP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Resultater forstudie oppsummert</a:t>
            </a:r>
            <a:endParaRPr lang="nb-NO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1EAE8C-C79C-4798-80D4-CC914E8D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32" y="1782948"/>
            <a:ext cx="11187223" cy="5611538"/>
          </a:xfrm>
        </p:spPr>
        <p:txBody>
          <a:bodyPr>
            <a:noAutofit/>
          </a:bodyPr>
          <a:lstStyle/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viktigste faktorene i et lokalmatnettverk er «Å finne nye lokalmatkunder», «Øke omsetningen og selge mer varer», «At kommunen fokuserer mer på lokal matproduksjon», «Finne nye salgskanaler» og «Arena for å bygge nettverk/ha et felleskap».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Lokalmatnettverket bør være geografisk rettet mot Romerike, Gardermoen regionen, og noen nevner også Oslo.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spørsmålet "Ønsker du/dere at vi jobber videre med prosjektet </a:t>
            </a:r>
            <a:r>
              <a:rPr lang="nb-NO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Romeriksmat</a:t>
            </a: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?" svarte nesten 80%. «Ja». </a:t>
            </a:r>
          </a:p>
          <a:p>
            <a:pPr>
              <a:spcBef>
                <a:spcPts val="2250"/>
              </a:spcBef>
            </a:pPr>
            <a:r>
              <a:rPr lang="nb-NO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produsenter ønsker å være aktivt medlem i et lokalmatnettverk SA eller AS</a:t>
            </a:r>
          </a:p>
          <a:p>
            <a:pPr marL="0" indent="0">
              <a:buNone/>
            </a:pPr>
            <a:endParaRPr lang="nb-NO" sz="800" dirty="0">
              <a:latin typeface="Arial Narrow" panose="020B0606020202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BCB68-D6F7-45AF-9D73-3BA18FB5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522"/>
            <a:ext cx="12192000" cy="15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EABF0D-DC6A-4F71-973F-21362F68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EA98B3F-8431-445D-A6C1-8EA1CFCA0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/>
          <a:stretch/>
        </p:blipFill>
        <p:spPr>
          <a:xfrm>
            <a:off x="220337" y="349326"/>
            <a:ext cx="3525398" cy="614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176E593-41CB-4437-89A8-8E3089B659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/>
          <a:stretch/>
        </p:blipFill>
        <p:spPr>
          <a:xfrm>
            <a:off x="4186740" y="349291"/>
            <a:ext cx="3525398" cy="6145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62F1B58-255C-467B-9863-7C0E45369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/>
          <a:stretch/>
        </p:blipFill>
        <p:spPr>
          <a:xfrm>
            <a:off x="8155175" y="349291"/>
            <a:ext cx="3525398" cy="6145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71B1BBE-5AE8-46BD-BFAB-96D90DFC733D}"/>
              </a:ext>
            </a:extLst>
          </p:cNvPr>
          <p:cNvSpPr txBox="1"/>
          <p:nvPr/>
        </p:nvSpPr>
        <p:spPr>
          <a:xfrm>
            <a:off x="1318437" y="67623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456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AB5449-3CD2-4BC2-9D76-5E28D429F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050" name="Picture 2" descr="Ingen beskrivelse er tilgjengelig.">
            <a:extLst>
              <a:ext uri="{FF2B5EF4-FFF2-40B4-BE49-F238E27FC236}">
                <a16:creationId xmlns:a16="http://schemas.microsoft.com/office/drawing/2014/main" id="{1654E32E-64F4-40A4-8B12-3A13CA38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6" y="443407"/>
            <a:ext cx="3475734" cy="617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gen beskrivelse er tilgjengelig.">
            <a:extLst>
              <a:ext uri="{FF2B5EF4-FFF2-40B4-BE49-F238E27FC236}">
                <a16:creationId xmlns:a16="http://schemas.microsoft.com/office/drawing/2014/main" id="{F55ADC01-669B-4FAF-8DFD-4E72802B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31" y="443406"/>
            <a:ext cx="3475734" cy="617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gen beskrivelse er tilgjengelig.">
            <a:extLst>
              <a:ext uri="{FF2B5EF4-FFF2-40B4-BE49-F238E27FC236}">
                <a16:creationId xmlns:a16="http://schemas.microsoft.com/office/drawing/2014/main" id="{6EFDB86B-86E7-443D-8A9A-71BC971E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34" y="443408"/>
            <a:ext cx="3475734" cy="617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52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9FDC454-2F87-40FC-A276-6382341FD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8685"/>
          <a:stretch/>
        </p:blipFill>
        <p:spPr>
          <a:xfrm>
            <a:off x="803011" y="292632"/>
            <a:ext cx="5792694" cy="502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76FB3F-E9C7-4072-9D02-4F899E9C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19" y="5320211"/>
            <a:ext cx="3680510" cy="1376923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Romerikes Blad onsdag 10. november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D379739-BF28-42DA-9ED0-E41EDC60A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6256" r="12644"/>
          <a:stretch/>
        </p:blipFill>
        <p:spPr>
          <a:xfrm>
            <a:off x="345009" y="1685669"/>
            <a:ext cx="3348101" cy="494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lassholder for innhold 4">
            <a:extLst>
              <a:ext uri="{FF2B5EF4-FFF2-40B4-BE49-F238E27FC236}">
                <a16:creationId xmlns:a16="http://schemas.microsoft.com/office/drawing/2014/main" id="{2EFC025F-8154-4034-9771-D62A6CEE4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490" y="292632"/>
            <a:ext cx="3174501" cy="196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Ingen beskrivelse er tilgjengelig.">
            <a:extLst>
              <a:ext uri="{FF2B5EF4-FFF2-40B4-BE49-F238E27FC236}">
                <a16:creationId xmlns:a16="http://schemas.microsoft.com/office/drawing/2014/main" id="{35C7AE52-3C31-41AC-8A39-4DD72B86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12" y="2398357"/>
            <a:ext cx="2343943" cy="416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EE85545-08F8-497D-B1F5-99513966BD7B}"/>
              </a:ext>
            </a:extLst>
          </p:cNvPr>
          <p:cNvSpPr txBox="1"/>
          <p:nvPr/>
        </p:nvSpPr>
        <p:spPr>
          <a:xfrm>
            <a:off x="6281972" y="2478256"/>
            <a:ext cx="31077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Jessheimpuls </a:t>
            </a:r>
          </a:p>
          <a:p>
            <a:pPr algn="r"/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November </a:t>
            </a:r>
          </a:p>
          <a:p>
            <a:pPr algn="r"/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593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44E4A698BF9C4184333A974FE039CC" ma:contentTypeVersion="4" ma:contentTypeDescription="Opprett et nytt dokument." ma:contentTypeScope="" ma:versionID="28bd68be730efbff0e77fa46d5a69587">
  <xsd:schema xmlns:xsd="http://www.w3.org/2001/XMLSchema" xmlns:xs="http://www.w3.org/2001/XMLSchema" xmlns:p="http://schemas.microsoft.com/office/2006/metadata/properties" xmlns:ns2="8b9bc309-2e9d-4b93-b0c2-cc296edf4641" targetNamespace="http://schemas.microsoft.com/office/2006/metadata/properties" ma:root="true" ma:fieldsID="d695cebb2513c467fdd76fd37a45b4e6" ns2:_="">
    <xsd:import namespace="8b9bc309-2e9d-4b93-b0c2-cc296edf4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bc309-2e9d-4b93-b0c2-cc296edf46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D1DCA4-C60A-48A6-A8E0-FC2D41F700D6}"/>
</file>

<file path=customXml/itemProps2.xml><?xml version="1.0" encoding="utf-8"?>
<ds:datastoreItem xmlns:ds="http://schemas.openxmlformats.org/officeDocument/2006/customXml" ds:itemID="{CA9F8888-FEC3-4952-8692-D63F55FBEDC1}"/>
</file>

<file path=customXml/itemProps3.xml><?xml version="1.0" encoding="utf-8"?>
<ds:datastoreItem xmlns:ds="http://schemas.openxmlformats.org/officeDocument/2006/customXml" ds:itemID="{7CDDC743-AA1A-4A74-92AF-FB29AA504A42}"/>
</file>

<file path=docProps/app.xml><?xml version="1.0" encoding="utf-8"?>
<Properties xmlns="http://schemas.openxmlformats.org/officeDocument/2006/extended-properties" xmlns:vt="http://schemas.openxmlformats.org/officeDocument/2006/docPropsVTypes">
  <TotalTime>192061</TotalTime>
  <Words>1967</Words>
  <Application>Microsoft Office PowerPoint</Application>
  <PresentationFormat>Widescreen</PresentationFormat>
  <Paragraphs>218</Paragraphs>
  <Slides>18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Open Sans</vt:lpstr>
      <vt:lpstr>Roboto</vt:lpstr>
      <vt:lpstr>Segoe UI Historic</vt:lpstr>
      <vt:lpstr>Symbol</vt:lpstr>
      <vt:lpstr>Times New Roman</vt:lpstr>
      <vt:lpstr>Office-tema</vt:lpstr>
      <vt:lpstr>       Lokalmat fra Romerike  - hvordan nettverk kan utvikle lokalmatnæringen  </vt:lpstr>
      <vt:lpstr>PowerPoint-presentasjon</vt:lpstr>
      <vt:lpstr>PowerPoint-presentasjon</vt:lpstr>
      <vt:lpstr>Forstudie - Lokalmat på Romerike</vt:lpstr>
      <vt:lpstr>Resultater forstudie oppsummert</vt:lpstr>
      <vt:lpstr>Resultater forstudie oppsummert</vt:lpstr>
      <vt:lpstr>PowerPoint-presentasjon</vt:lpstr>
      <vt:lpstr>PowerPoint-presentasjon</vt:lpstr>
      <vt:lpstr>Romerikes Blad onsdag 10. november</vt:lpstr>
      <vt:lpstr>Lokalmat - ringvirkninger for næringslivet, og hva betyr det for samfunnet forøvrig?</vt:lpstr>
      <vt:lpstr>Visste dere at Norge har flest dagligvarebutikker pr innbygger i verden?</vt:lpstr>
      <vt:lpstr>Lokalmatnettverk</vt:lpstr>
      <vt:lpstr>Hvorfor blir man sterkere sammen?</vt:lpstr>
      <vt:lpstr>Hva kan nettverket gjøre for produsentene?</vt:lpstr>
      <vt:lpstr>Hvordan kan nettverket utvikle lokalmatnæringen her på Romerike?</vt:lpstr>
      <vt:lpstr>PowerPoint-presentasjon</vt:lpstr>
      <vt:lpstr>PowerPoint-presentasjon</vt:lpstr>
      <vt:lpstr>Takk for oppmerksomheten!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Gitte Hannemann Mollan</dc:creator>
  <cp:lastModifiedBy>Jan Helge Mollan</cp:lastModifiedBy>
  <cp:revision>117</cp:revision>
  <cp:lastPrinted>2021-09-22T14:43:46Z</cp:lastPrinted>
  <dcterms:created xsi:type="dcterms:W3CDTF">2021-04-27T13:30:11Z</dcterms:created>
  <dcterms:modified xsi:type="dcterms:W3CDTF">2022-02-17T07:52:59Z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0x010100AF44E4A698BF9C4184333A974FE039CC</vt:lpwstr>
  </property>
</Properties>
</file>